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9"/>
  </p:notesMasterIdLst>
  <p:sldIdLst>
    <p:sldId id="277" r:id="rId2"/>
    <p:sldId id="292" r:id="rId3"/>
    <p:sldId id="293" r:id="rId4"/>
    <p:sldId id="306" r:id="rId5"/>
    <p:sldId id="307" r:id="rId6"/>
    <p:sldId id="298" r:id="rId7"/>
    <p:sldId id="301" r:id="rId8"/>
  </p:sldIdLst>
  <p:sldSz cx="9144000" cy="6858000" type="screen4x3"/>
  <p:notesSz cx="6858000" cy="9926638"/>
  <p:defaultTextStyle>
    <a:defPPr>
      <a:defRPr lang="ru-RU"/>
    </a:defPPr>
    <a:lvl1pPr marL="0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66FF"/>
    <a:srgbClr val="133D27"/>
    <a:srgbClr val="64EAFC"/>
    <a:srgbClr val="00FF99"/>
    <a:srgbClr val="FFFF00"/>
    <a:srgbClr val="4476B2"/>
    <a:srgbClr val="6666FF"/>
    <a:srgbClr val="0033CC"/>
    <a:srgbClr val="F4D6A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00" autoAdjust="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1"/>
            <a:ext cx="2971801" cy="498056"/>
          </a:xfrm>
          <a:prstGeom prst="rect">
            <a:avLst/>
          </a:prstGeom>
        </p:spPr>
        <p:txBody>
          <a:bodyPr vert="horz" lIns="92166" tIns="46081" rIns="92166" bIns="4608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6" y="11"/>
            <a:ext cx="2971801" cy="498056"/>
          </a:xfrm>
          <a:prstGeom prst="rect">
            <a:avLst/>
          </a:prstGeom>
        </p:spPr>
        <p:txBody>
          <a:bodyPr vert="horz" lIns="92166" tIns="46081" rIns="92166" bIns="46081" rtlCol="0"/>
          <a:lstStyle>
            <a:lvl1pPr algn="r">
              <a:defRPr sz="1200"/>
            </a:lvl1pPr>
          </a:lstStyle>
          <a:p>
            <a:fld id="{C931D343-E24F-442F-9E32-D065A5EBFC4B}" type="datetimeFigureOut">
              <a:rPr lang="ru-RU" smtClean="0"/>
              <a:pPr/>
              <a:t>23.06.2020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66" tIns="46081" rIns="92166" bIns="4608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77195"/>
            <a:ext cx="5486400" cy="3908614"/>
          </a:xfrm>
          <a:prstGeom prst="rect">
            <a:avLst/>
          </a:prstGeom>
        </p:spPr>
        <p:txBody>
          <a:bodyPr vert="horz" lIns="92166" tIns="46081" rIns="92166" bIns="4608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71801" cy="498055"/>
          </a:xfrm>
          <a:prstGeom prst="rect">
            <a:avLst/>
          </a:prstGeom>
        </p:spPr>
        <p:txBody>
          <a:bodyPr vert="horz" lIns="92166" tIns="46081" rIns="92166" bIns="4608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6" y="9428585"/>
            <a:ext cx="2971801" cy="498055"/>
          </a:xfrm>
          <a:prstGeom prst="rect">
            <a:avLst/>
          </a:prstGeom>
        </p:spPr>
        <p:txBody>
          <a:bodyPr vert="horz" lIns="92166" tIns="46081" rIns="92166" bIns="46081" rtlCol="0" anchor="b"/>
          <a:lstStyle>
            <a:lvl1pPr algn="r">
              <a:defRPr sz="1200"/>
            </a:lvl1pPr>
          </a:lstStyle>
          <a:p>
            <a:fld id="{9682C83A-9D3B-497B-A1B9-C50737D7CC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070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6866" indent="-287258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9026" indent="-22980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8640" indent="-22980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68248" indent="-229805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27859" indent="-229805" defTabSz="104689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87470" indent="-229805" defTabSz="104689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47081" indent="-229805" defTabSz="104689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906694" indent="-229805" defTabSz="1046893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1046893" eaLnBrk="1" fontAlgn="base" hangingPunct="1">
              <a:spcBef>
                <a:spcPct val="0"/>
              </a:spcBef>
              <a:spcAft>
                <a:spcPct val="0"/>
              </a:spcAft>
            </a:pPr>
            <a:fld id="{6D8468D7-8F8A-451D-AD5C-6143CF953C14}" type="slidenum">
              <a:rPr lang="ru-RU" sz="1200">
                <a:solidFill>
                  <a:srgbClr val="000000"/>
                </a:solidFill>
                <a:latin typeface="Calibri" pitchFamily="34" charset="0"/>
              </a:rPr>
              <a:pPr defTabSz="1046893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sz="12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0046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9540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954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4874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736" b="0">
                <a:solidFill>
                  <a:schemeClr val="bg1"/>
                </a:solidFill>
                <a:latin typeface="+mj-lt"/>
              </a:defRPr>
            </a:lvl1pPr>
            <a:lvl2pPr marL="445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1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7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83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90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74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20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66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3743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164"/>
            </a:lvl1pPr>
            <a:lvl2pPr marL="445801" indent="0">
              <a:buNone/>
              <a:defRPr sz="2736"/>
            </a:lvl2pPr>
            <a:lvl3pPr marL="891603" indent="0">
              <a:buNone/>
              <a:defRPr sz="2309"/>
            </a:lvl3pPr>
            <a:lvl4pPr marL="1337404" indent="0">
              <a:buNone/>
              <a:defRPr sz="1967"/>
            </a:lvl4pPr>
            <a:lvl5pPr marL="1783205" indent="0">
              <a:buNone/>
              <a:defRPr sz="1967"/>
            </a:lvl5pPr>
            <a:lvl6pPr marL="2229005" indent="0">
              <a:buNone/>
              <a:defRPr sz="1967"/>
            </a:lvl6pPr>
            <a:lvl7pPr marL="2674808" indent="0">
              <a:buNone/>
              <a:defRPr sz="1967"/>
            </a:lvl7pPr>
            <a:lvl8pPr marL="3120609" indent="0">
              <a:buNone/>
              <a:defRPr sz="1967"/>
            </a:lvl8pPr>
            <a:lvl9pPr marL="3566409" indent="0">
              <a:buNone/>
              <a:defRPr sz="1967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336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020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113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59676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08037" indent="2715">
              <a:defRPr>
                <a:latin typeface="+mj-lt"/>
              </a:defRPr>
            </a:lvl2pPr>
            <a:lvl3pPr marL="537369" indent="-222547">
              <a:tabLst/>
              <a:defRPr>
                <a:latin typeface="+mj-lt"/>
              </a:defRPr>
            </a:lvl3pPr>
            <a:lvl4pPr marL="0" indent="308037">
              <a:lnSpc>
                <a:spcPts val="1539"/>
              </a:lnSpc>
              <a:spcBef>
                <a:spcPts val="342"/>
              </a:spcBef>
              <a:defRPr>
                <a:latin typeface="+mj-lt"/>
              </a:defRPr>
            </a:lvl4pPr>
            <a:lvl5pPr>
              <a:lnSpc>
                <a:spcPts val="1539"/>
              </a:lnSpc>
              <a:spcBef>
                <a:spcPts val="342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5127078"/>
            <a:ext cx="923618" cy="376853"/>
          </a:xfrm>
          <a:prstGeom prst="rect">
            <a:avLst/>
          </a:prstGeom>
          <a:noFill/>
        </p:spPr>
        <p:txBody>
          <a:bodyPr wrap="square" lIns="78164" tIns="39082" rIns="78164" bIns="39082" rtlCol="0">
            <a:noAutofit/>
          </a:bodyPr>
          <a:lstStyle/>
          <a:p>
            <a:pPr defTabSz="891603"/>
            <a:endParaRPr lang="ru-RU" sz="1796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71"/>
            <a:ext cx="7337192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01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0752" indent="0">
              <a:buFontTx/>
              <a:buNone/>
              <a:defRPr b="1">
                <a:latin typeface="+mj-lt"/>
              </a:defRPr>
            </a:lvl1pPr>
            <a:lvl2pPr marL="310752" indent="0">
              <a:defRPr>
                <a:latin typeface="+mj-lt"/>
              </a:defRPr>
            </a:lvl2pPr>
            <a:lvl3pPr marL="537369" indent="-222547">
              <a:defRPr>
                <a:latin typeface="+mj-lt"/>
              </a:defRPr>
            </a:lvl3pPr>
            <a:lvl4pPr marL="0" indent="308037">
              <a:defRPr>
                <a:latin typeface="+mj-lt"/>
              </a:defRPr>
            </a:lvl4pPr>
            <a:lvl5pPr marL="122672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1"/>
            <a:ext cx="7337901" cy="1105803"/>
          </a:xfrm>
        </p:spPr>
        <p:txBody>
          <a:bodyPr/>
          <a:lstStyle>
            <a:lvl1pPr marL="0" marR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618"/>
            </a:lvl1pPr>
          </a:lstStyle>
          <a:p>
            <a:pPr marL="0" marR="0" lvl="0" indent="0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104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866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1012506"/>
            <a:ext cx="7320689" cy="2024630"/>
          </a:xfrm>
        </p:spPr>
        <p:txBody>
          <a:bodyPr anchor="t"/>
          <a:lstStyle>
            <a:lvl1pPr algn="l">
              <a:defRPr sz="3933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429720"/>
            <a:ext cx="7320689" cy="3006404"/>
          </a:xfrm>
        </p:spPr>
        <p:txBody>
          <a:bodyPr anchor="t"/>
          <a:lstStyle>
            <a:lvl1pPr marL="0" indent="0">
              <a:buNone/>
              <a:defRPr sz="1967">
                <a:solidFill>
                  <a:schemeClr val="tx1">
                    <a:tint val="75000"/>
                  </a:schemeClr>
                </a:solidFill>
              </a:defRPr>
            </a:lvl1pPr>
            <a:lvl2pPr marL="445801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2pPr>
            <a:lvl3pPr marL="891603" indent="0">
              <a:buNone/>
              <a:defRPr sz="1539">
                <a:solidFill>
                  <a:schemeClr val="tx1">
                    <a:tint val="75000"/>
                  </a:schemeClr>
                </a:solidFill>
              </a:defRPr>
            </a:lvl3pPr>
            <a:lvl4pPr marL="1337404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4pPr>
            <a:lvl5pPr marL="17832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5pPr>
            <a:lvl6pPr marL="2229005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6pPr>
            <a:lvl7pPr marL="2674808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7pPr>
            <a:lvl8pPr marL="31206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8pPr>
            <a:lvl9pPr marL="3566409" indent="0">
              <a:buNone/>
              <a:defRPr sz="13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655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1" y="1606871"/>
            <a:ext cx="3644897" cy="4695797"/>
          </a:xfrm>
        </p:spPr>
        <p:txBody>
          <a:bodyPr/>
          <a:lstStyle>
            <a:lvl1pPr>
              <a:defRPr sz="2736"/>
            </a:lvl1pPr>
            <a:lvl2pPr>
              <a:defRPr sz="2309"/>
            </a:lvl2pPr>
            <a:lvl3pPr>
              <a:defRPr sz="1967"/>
            </a:lvl3pPr>
            <a:lvl4pPr>
              <a:defRPr sz="1796"/>
            </a:lvl4pPr>
            <a:lvl5pPr>
              <a:defRPr sz="1796"/>
            </a:lvl5pPr>
            <a:lvl6pPr>
              <a:defRPr sz="1796"/>
            </a:lvl6pPr>
            <a:lvl7pPr>
              <a:defRPr sz="1796"/>
            </a:lvl7pPr>
            <a:lvl8pPr>
              <a:defRPr sz="1796"/>
            </a:lvl8pPr>
            <a:lvl9pPr>
              <a:defRPr sz="179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747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1606871"/>
            <a:ext cx="3674753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6" y="2174876"/>
            <a:ext cx="3674753" cy="4261248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1"/>
            <a:ext cx="3587825" cy="568003"/>
          </a:xfrm>
        </p:spPr>
        <p:txBody>
          <a:bodyPr anchor="b"/>
          <a:lstStyle>
            <a:lvl1pPr marL="0" indent="0">
              <a:buNone/>
              <a:defRPr sz="2309" b="1"/>
            </a:lvl1pPr>
            <a:lvl2pPr marL="445801" indent="0">
              <a:buNone/>
              <a:defRPr sz="1967" b="1"/>
            </a:lvl2pPr>
            <a:lvl3pPr marL="891603" indent="0">
              <a:buNone/>
              <a:defRPr sz="1796" b="1"/>
            </a:lvl3pPr>
            <a:lvl4pPr marL="1337404" indent="0">
              <a:buNone/>
              <a:defRPr sz="1539" b="1"/>
            </a:lvl4pPr>
            <a:lvl5pPr marL="1783205" indent="0">
              <a:buNone/>
              <a:defRPr sz="1539" b="1"/>
            </a:lvl5pPr>
            <a:lvl6pPr marL="2229005" indent="0">
              <a:buNone/>
              <a:defRPr sz="1539" b="1"/>
            </a:lvl6pPr>
            <a:lvl7pPr marL="2674808" indent="0">
              <a:buNone/>
              <a:defRPr sz="1539" b="1"/>
            </a:lvl7pPr>
            <a:lvl8pPr marL="3120609" indent="0">
              <a:buNone/>
              <a:defRPr sz="1539" b="1"/>
            </a:lvl8pPr>
            <a:lvl9pPr marL="3566409" indent="0">
              <a:buNone/>
              <a:defRPr sz="1539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309"/>
            </a:lvl1pPr>
            <a:lvl2pPr>
              <a:defRPr sz="1967"/>
            </a:lvl2pPr>
            <a:lvl3pPr>
              <a:defRPr sz="1796"/>
            </a:lvl3pPr>
            <a:lvl4pPr>
              <a:defRPr sz="1539"/>
            </a:lvl4pPr>
            <a:lvl5pPr>
              <a:defRPr sz="1539"/>
            </a:lvl5pPr>
            <a:lvl6pPr>
              <a:defRPr sz="1539"/>
            </a:lvl6pPr>
            <a:lvl7pPr>
              <a:defRPr sz="1539"/>
            </a:lvl7pPr>
            <a:lvl8pPr>
              <a:defRPr sz="1539"/>
            </a:lvl8pPr>
            <a:lvl9pPr>
              <a:defRPr sz="1539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6327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311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defRPr sz="2309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1951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19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164"/>
            </a:lvl1pPr>
            <a:lvl2pPr>
              <a:defRPr sz="2736"/>
            </a:lvl2pPr>
            <a:lvl3pPr>
              <a:defRPr sz="2309"/>
            </a:lvl3pPr>
            <a:lvl4pPr>
              <a:defRPr sz="1967"/>
            </a:lvl4pPr>
            <a:lvl5pPr>
              <a:defRPr sz="1967"/>
            </a:lvl5pPr>
            <a:lvl6pPr>
              <a:defRPr sz="1967"/>
            </a:lvl6pPr>
            <a:lvl7pPr>
              <a:defRPr sz="1967"/>
            </a:lvl7pPr>
            <a:lvl8pPr>
              <a:defRPr sz="1967"/>
            </a:lvl8pPr>
            <a:lvl9pPr>
              <a:defRPr sz="19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368"/>
            </a:lvl1pPr>
            <a:lvl2pPr marL="445801" indent="0">
              <a:buNone/>
              <a:defRPr sz="1197"/>
            </a:lvl2pPr>
            <a:lvl3pPr marL="891603" indent="0">
              <a:buNone/>
              <a:defRPr sz="941"/>
            </a:lvl3pPr>
            <a:lvl4pPr marL="1337404" indent="0">
              <a:buNone/>
              <a:defRPr sz="855"/>
            </a:lvl4pPr>
            <a:lvl5pPr marL="1783205" indent="0">
              <a:buNone/>
              <a:defRPr sz="855"/>
            </a:lvl5pPr>
            <a:lvl6pPr marL="2229005" indent="0">
              <a:buNone/>
              <a:defRPr sz="855"/>
            </a:lvl6pPr>
            <a:lvl7pPr marL="2674808" indent="0">
              <a:buNone/>
              <a:defRPr sz="855"/>
            </a:lvl7pPr>
            <a:lvl8pPr marL="3120609" indent="0">
              <a:buNone/>
              <a:defRPr sz="855"/>
            </a:lvl8pPr>
            <a:lvl9pPr marL="3566409" indent="0">
              <a:buNone/>
              <a:defRPr sz="85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9558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5" y="490023"/>
            <a:ext cx="7343873" cy="1110281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5" y="1600200"/>
            <a:ext cx="7343873" cy="4835924"/>
          </a:xfrm>
          <a:prstGeom prst="rect">
            <a:avLst/>
          </a:prstGeom>
        </p:spPr>
        <p:txBody>
          <a:bodyPr vert="horz" lIns="104269" tIns="52135" rIns="104269" bIns="52135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3"/>
            <a:ext cx="2133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6356353"/>
            <a:ext cx="2895600" cy="365125"/>
          </a:xfrm>
          <a:prstGeom prst="rect">
            <a:avLst/>
          </a:prstGeom>
        </p:spPr>
        <p:txBody>
          <a:bodyPr vert="horz" lIns="104269" tIns="52135" rIns="104269" bIns="52135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91603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3" y="6041425"/>
            <a:ext cx="619711" cy="631834"/>
          </a:xfrm>
          <a:prstGeom prst="rect">
            <a:avLst/>
          </a:prstGeom>
        </p:spPr>
        <p:txBody>
          <a:bodyPr vert="horz" lIns="104269" tIns="52135" rIns="104269" bIns="52135" rtlCol="0" anchor="ctr">
            <a:normAutofit/>
          </a:bodyPr>
          <a:lstStyle>
            <a:lvl1pPr algn="ctr">
              <a:lnSpc>
                <a:spcPts val="2052"/>
              </a:lnSpc>
              <a:defRPr sz="2309">
                <a:solidFill>
                  <a:schemeClr val="bg1"/>
                </a:solidFill>
              </a:defRPr>
            </a:lvl1pPr>
          </a:lstStyle>
          <a:p>
            <a:pPr defTabSz="891603"/>
            <a:fld id="{E20E89E6-FE54-4E13-859C-1FA908D70D39}" type="slidenum">
              <a:rPr lang="ru-RU" smtClean="0">
                <a:solidFill>
                  <a:prstClr val="white"/>
                </a:solidFill>
              </a:rPr>
              <a:pPr defTabSz="891603"/>
              <a:t>‹#›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882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</p:sldLayoutIdLst>
  <p:hf hdr="0" ftr="0" dt="0"/>
  <p:txStyles>
    <p:titleStyle>
      <a:lvl1pPr algn="l" defTabSz="891603" rtl="0" eaLnBrk="1" latinLnBrk="0" hangingPunct="1">
        <a:lnSpc>
          <a:spcPts val="4445"/>
        </a:lnSpc>
        <a:spcBef>
          <a:spcPct val="0"/>
        </a:spcBef>
        <a:buNone/>
        <a:defRPr sz="3591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0752" indent="0" algn="l" defTabSz="891603" rtl="0" eaLnBrk="1" latinLnBrk="0" hangingPunct="1">
        <a:spcBef>
          <a:spcPct val="20000"/>
        </a:spcBef>
        <a:buFont typeface="+mj-lt"/>
        <a:buNone/>
        <a:defRPr sz="3164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0752" indent="0" algn="l" defTabSz="891603" rtl="0" eaLnBrk="1" latinLnBrk="0" hangingPunct="1">
        <a:spcBef>
          <a:spcPct val="20000"/>
        </a:spcBef>
        <a:buFont typeface="Arial" pitchFamily="34" charset="0"/>
        <a:buNone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09290" indent="-222547" algn="l" defTabSz="891603" rtl="0" eaLnBrk="1" latinLnBrk="0" hangingPunct="1">
        <a:spcBef>
          <a:spcPct val="20000"/>
        </a:spcBef>
        <a:buFont typeface="Arial" pitchFamily="34" charset="0"/>
        <a:buChar char="•"/>
        <a:defRPr sz="2052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08037" algn="just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tabLst/>
        <a:defRPr sz="1368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26720" indent="0" algn="l" defTabSz="891603" rtl="0" eaLnBrk="1" latinLnBrk="0" hangingPunct="1">
        <a:lnSpc>
          <a:spcPts val="1539"/>
        </a:lnSpc>
        <a:spcBef>
          <a:spcPts val="342"/>
        </a:spcBef>
        <a:buFont typeface="Arial" pitchFamily="34" charset="0"/>
        <a:buNone/>
        <a:defRPr sz="1197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4519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6pPr>
      <a:lvl7pPr marL="2897707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7pPr>
      <a:lvl8pPr marL="3343509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8pPr>
      <a:lvl9pPr marL="3789311" indent="-222901" algn="l" defTabSz="891603" rtl="0" eaLnBrk="1" latinLnBrk="0" hangingPunct="1">
        <a:spcBef>
          <a:spcPct val="20000"/>
        </a:spcBef>
        <a:buFont typeface="Arial" pitchFamily="34" charset="0"/>
        <a:buChar char="•"/>
        <a:defRPr sz="19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45801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891603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37404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7832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29005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674808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206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566409" algn="l" defTabSz="891603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hyperlink" Target="consultantplus://offline/ref=55AE6A78F1060993EF0F88CBC4E90A3B1CB35F419B56F8FD3D830FAF8A810615A1A87480688B86CE1CBDD014EE21L9H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980633" y="2420888"/>
            <a:ext cx="5240956" cy="44827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Федеральная налоговая служба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TextBox 42"/>
          <p:cNvSpPr txBox="1">
            <a:spLocks noChangeArrowheads="1"/>
          </p:cNvSpPr>
          <p:nvPr/>
        </p:nvSpPr>
        <p:spPr bwMode="auto">
          <a:xfrm>
            <a:off x="1518332" y="3741555"/>
            <a:ext cx="6264696" cy="155626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77" tIns="39089" rIns="78177" bIns="39089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891603" eaLnBrk="1" hangingPunct="1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«</a:t>
            </a:r>
            <a:r>
              <a:rPr lang="ru-RU" sz="2400" b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Освобождение от</a:t>
            </a:r>
            <a:r>
              <a:rPr lang="ru-RU" sz="2400" b="1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уплаты налогов и страховых взносов за 2 квартал 2020 года согласно Федеральному закону  от 08.06.2020 № 172-ФЗ. Основные понятия»</a:t>
            </a:r>
          </a:p>
        </p:txBody>
      </p:sp>
      <p:pic>
        <p:nvPicPr>
          <p:cNvPr id="10243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3" y="320884"/>
            <a:ext cx="1786415" cy="1770877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332" y="4704356"/>
            <a:ext cx="485979" cy="1831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07505" y="5445224"/>
            <a:ext cx="8361828" cy="64633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15975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426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  <a:cs typeface="Arial" pitchFamily="34" charset="0"/>
              </a:rPr>
              <a:t>Докладчик: Начальник отдела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 работы с налогоплательщиками Межрайонной ИФНС  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России 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№ 5 по </a:t>
            </a:r>
            <a:r>
              <a:rPr lang="ru-RU" altLang="ru-RU" sz="1800" b="1" dirty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Удмуртской Республике </a:t>
            </a:r>
            <a:r>
              <a:rPr lang="ru-RU" altLang="ru-RU" sz="1800" b="1" dirty="0" smtClean="0">
                <a:solidFill>
                  <a:schemeClr val="accent1">
                    <a:lumMod val="75000"/>
                  </a:schemeClr>
                </a:solidFill>
                <a:latin typeface="Arial Narrow" panose="020B0606020202030204" pitchFamily="34" charset="0"/>
              </a:rPr>
              <a:t>Никифорова Е. В.</a:t>
            </a:r>
            <a:endParaRPr lang="ru-RU" altLang="ru-RU" sz="1800" b="1" dirty="0">
              <a:solidFill>
                <a:schemeClr val="accent1">
                  <a:lumMod val="7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4120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2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539552" y="2035064"/>
            <a:ext cx="7945756" cy="4622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2200" dirty="0" smtClean="0">
                <a:solidFill>
                  <a:srgbClr val="FF0000"/>
                </a:solidFill>
              </a:rPr>
              <a:t>Кого освободили от уплаты налогов и взносов</a:t>
            </a:r>
            <a:endParaRPr lang="ru-RU" sz="2400" dirty="0" smtClean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От уплаты налогов, авансовых платежей по ним и сборов за II квартал этого года освободили: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- организации, включенные в реестр МСП на основании налоговой отчетности за 2018 год (такую отчетность можно представить не позднее 30 июня этого года). Данные компании должны вести деятельность в пострадавших отраслях;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- ИП, которые ведут деятельность в пострадавших отраслях;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- организации из реестра социально ориентированных некоммерческих организаций, которые, в частности, с 2017 года являются получателями определенных грантов, субсидий;</a:t>
            </a:r>
          </a:p>
          <a:p>
            <a:pPr algn="ctr">
              <a:buFontTx/>
              <a:buChar char="-"/>
            </a:pPr>
            <a:r>
              <a:rPr lang="ru-RU" sz="1800" dirty="0" smtClean="0">
                <a:solidFill>
                  <a:schemeClr val="tx1"/>
                </a:solidFill>
              </a:rPr>
              <a:t>некоторые некоммерческие и религиозные организации.</a:t>
            </a:r>
          </a:p>
          <a:p>
            <a:pPr algn="ctr"/>
            <a:endParaRPr lang="ru-RU" sz="1600" b="0" dirty="0" smtClean="0"/>
          </a:p>
          <a:p>
            <a:pPr algn="ctr"/>
            <a:endParaRPr lang="ru-RU" sz="2000" dirty="0" smtClean="0">
              <a:solidFill>
                <a:srgbClr val="FF0000"/>
              </a:solidFill>
            </a:endParaRPr>
          </a:p>
          <a:p>
            <a:pPr algn="ctr"/>
            <a:endParaRPr lang="ru-RU" sz="1600" u="sng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896325" y="1628800"/>
            <a:ext cx="7638950" cy="117966"/>
          </a:xfrm>
          <a:prstGeom prst="rect">
            <a:avLst/>
          </a:prstGeom>
        </p:spPr>
      </p:pic>
      <p:sp>
        <p:nvSpPr>
          <p:cNvPr id="9" name="Заголовок 4"/>
          <p:cNvSpPr txBox="1">
            <a:spLocks/>
          </p:cNvSpPr>
          <p:nvPr/>
        </p:nvSpPr>
        <p:spPr>
          <a:xfrm>
            <a:off x="628575" y="137537"/>
            <a:ext cx="7761967" cy="1459505"/>
          </a:xfrm>
          <a:prstGeom prst="rect">
            <a:avLst/>
          </a:prstGeom>
          <a:noFill/>
        </p:spPr>
        <p:txBody>
          <a:bodyPr vert="horz" wrap="square" lIns="104269" tIns="52135" rIns="104269" bIns="52135" rtlCol="0" anchor="ctr">
            <a:spAutoFit/>
          </a:bodyPr>
          <a:lstStyle>
            <a:lvl1pPr marL="0" marR="0" indent="0" algn="l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18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ОПУБЛИКОВАН ЗАКОН</a:t>
            </a:r>
          </a:p>
          <a:p>
            <a:pPr algn="ctr"/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ОСВОБОЖДЕНИИ ОТ НАЛОГОВ И ВЗНОСОВ ЗА II КВАРТАЛ 2020 года</a:t>
            </a:r>
          </a:p>
          <a:p>
            <a:pPr algn="ctr"/>
            <a:r>
              <a:rPr lang="ru-RU" sz="1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600" b="0" dirty="0" smtClean="0">
                <a:solidFill>
                  <a:schemeClr val="tx1"/>
                </a:solidFill>
              </a:rPr>
              <a:t>Федеральный закон от 08.06.2020 </a:t>
            </a:r>
            <a:r>
              <a:rPr lang="ru-RU" sz="1600" b="0" dirty="0" smtClean="0">
                <a:solidFill>
                  <a:schemeClr val="tx1"/>
                </a:solidFill>
                <a:hlinkClick r:id="rId4"/>
              </a:rPr>
              <a:t>N 172-ФЗ</a:t>
            </a:r>
            <a:r>
              <a:rPr lang="ru-RU" sz="1600" b="0" dirty="0" smtClean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309320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83568" y="3962296"/>
            <a:ext cx="7560840" cy="54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ctr">
            <a:spAutoFit/>
          </a:bodyPr>
          <a:lstStyle/>
          <a:p>
            <a:pPr algn="ctr"/>
            <a:r>
              <a:rPr lang="ru-RU" sz="1600" b="0" dirty="0" smtClean="0"/>
              <a:t>Налог	Период списания</a:t>
            </a:r>
          </a:p>
          <a:p>
            <a:pPr algn="ctr"/>
            <a:endParaRPr lang="ru-RU" sz="1600" b="0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1043608" y="1196752"/>
            <a:ext cx="7638950" cy="117966"/>
          </a:xfrm>
          <a:prstGeom prst="rect">
            <a:avLst/>
          </a:prstGeom>
        </p:spPr>
      </p:pic>
      <p:sp>
        <p:nvSpPr>
          <p:cNvPr id="8" name="Заголовок 4"/>
          <p:cNvSpPr txBox="1">
            <a:spLocks/>
          </p:cNvSpPr>
          <p:nvPr/>
        </p:nvSpPr>
        <p:spPr>
          <a:xfrm>
            <a:off x="683568" y="-110090"/>
            <a:ext cx="7828914" cy="1828837"/>
          </a:xfrm>
          <a:prstGeom prst="rect">
            <a:avLst/>
          </a:prstGeom>
          <a:noFill/>
        </p:spPr>
        <p:txBody>
          <a:bodyPr vert="horz" wrap="square" lIns="104269" tIns="52135" rIns="104269" bIns="52135" rtlCol="0" anchor="ctr">
            <a:spAutoFit/>
          </a:bodyPr>
          <a:lstStyle>
            <a:lvl1pPr marL="0" marR="0" indent="0" algn="l" defTabSz="891603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tabLst/>
              <a:defRPr sz="4618" b="1" i="0" kern="1200">
                <a:solidFill>
                  <a:srgbClr val="005AA9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обязательные платежи можно не перечислять</a:t>
            </a:r>
          </a:p>
          <a:p>
            <a:pPr algn="ctr"/>
            <a:endParaRPr lang="ru-RU" sz="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683568" y="1340768"/>
          <a:ext cx="7632848" cy="52063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808"/>
                <a:gridCol w="4718040"/>
              </a:tblGrid>
              <a:tr h="568128"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Обязательный платеж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перечислять не нужно</a:t>
                      </a:r>
                      <a:endParaRPr lang="ru-RU" dirty="0"/>
                    </a:p>
                  </a:txBody>
                  <a:tcPr/>
                </a:tc>
              </a:tr>
              <a:tr h="2033063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прибыль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 Ежемесячные авансовые платежи, которые нужно уплатить во II квартале 2020 года</a:t>
                      </a:r>
                    </a:p>
                    <a:p>
                      <a:r>
                        <a:rPr lang="ru-RU" sz="1600" dirty="0" smtClean="0"/>
                        <a:t>- Авансовые платежи за отчетные периоды 4 месяца, 5 месяцев, 6 месяцев 2020 года за минусом ранее начисленных авансовых платежей за отчетный период 3 месяца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600" dirty="0" smtClean="0"/>
                        <a:t>Авансовые платежи за первое полугодие 2020 года за минусом ранее начисленных сумм авансовых платежей за I квартал.</a:t>
                      </a:r>
                    </a:p>
                  </a:txBody>
                  <a:tcPr/>
                </a:tc>
              </a:tr>
              <a:tr h="324725">
                <a:tc>
                  <a:txBody>
                    <a:bodyPr/>
                    <a:lstStyle/>
                    <a:p>
                      <a:r>
                        <a:rPr lang="ru-RU" dirty="0" smtClean="0"/>
                        <a:t>Акцизы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 за апрель, май, июнь 2020 года</a:t>
                      </a:r>
                      <a:endParaRPr lang="ru-RU" sz="1600" dirty="0"/>
                    </a:p>
                  </a:txBody>
                  <a:tcPr/>
                </a:tc>
              </a:tr>
              <a:tr h="568128">
                <a:tc>
                  <a:txBody>
                    <a:bodyPr/>
                    <a:lstStyle/>
                    <a:p>
                      <a:r>
                        <a:rPr lang="ru-RU" dirty="0" smtClean="0"/>
                        <a:t>Водный налог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 за II квартал 2020 года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568128">
                <a:tc>
                  <a:txBody>
                    <a:bodyPr/>
                    <a:lstStyle/>
                    <a:p>
                      <a:r>
                        <a:rPr lang="ru-RU" dirty="0" smtClean="0"/>
                        <a:t>НДПИ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 за апрель, май, июнь 2020 года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568128">
                <a:tc>
                  <a:txBody>
                    <a:bodyPr/>
                    <a:lstStyle/>
                    <a:p>
                      <a:r>
                        <a:rPr lang="ru-RU" dirty="0" smtClean="0"/>
                        <a:t>ЕСХН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Авансовый платеж за полугодие 2020 года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6033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822325" y="1844823"/>
          <a:ext cx="7632848" cy="4584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4808"/>
                <a:gridCol w="4718040"/>
              </a:tblGrid>
              <a:tr h="673723"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Обязательный платеж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перечислять не нужно</a:t>
                      </a:r>
                      <a:endParaRPr lang="ru-RU" dirty="0"/>
                    </a:p>
                  </a:txBody>
                  <a:tcPr/>
                </a:tc>
              </a:tr>
              <a:tr h="91045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УСН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Авансовый платеж за полугодие 2020 года, уменьшенный на авансовый платеж за I квартал 2020 года</a:t>
                      </a:r>
                    </a:p>
                    <a:p>
                      <a:endParaRPr lang="ru-RU" sz="1600" dirty="0" smtClean="0"/>
                    </a:p>
                  </a:txBody>
                  <a:tcPr/>
                </a:tc>
              </a:tr>
              <a:tr h="41971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ЕНВД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 за II квартал 2020 года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113674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Транспортный налог</a:t>
                      </a:r>
                    </a:p>
                    <a:p>
                      <a:r>
                        <a:rPr lang="ru-RU" sz="1800" dirty="0" smtClean="0"/>
                        <a:t>Земельный налог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 и авансовые платежи за период с 1 апреля по 30 июня 2020 года по тем объектам, которые используются (предназначены для использования) в предпринимательской или уставной деятельности</a:t>
                      </a:r>
                      <a:endParaRPr lang="ru-RU" sz="1600" dirty="0"/>
                    </a:p>
                  </a:txBody>
                  <a:tcPr/>
                </a:tc>
              </a:tr>
              <a:tr h="52356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Налог на имущество организаций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 за период с 1 апреля по 30 июня 2020 года по тем объектам, которые используются (предназначены для использования) в предпринимательской деятельности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1926" y="501071"/>
            <a:ext cx="7337901" cy="9117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br>
              <a:rPr lang="ru-RU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обязательные платежи можно не перечислять</a:t>
            </a:r>
            <a:br>
              <a:rPr lang="ru-RU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896325" y="1628800"/>
            <a:ext cx="7638950" cy="11796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27583" y="1628799"/>
          <a:ext cx="7627589" cy="3677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2800"/>
                <a:gridCol w="4714789"/>
              </a:tblGrid>
              <a:tr h="653887"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Обязательный платеж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перечислять не нужно</a:t>
                      </a:r>
                      <a:endParaRPr lang="ru-RU" dirty="0"/>
                    </a:p>
                  </a:txBody>
                  <a:tcPr/>
                </a:tc>
              </a:tr>
              <a:tr h="1074306">
                <a:tc>
                  <a:txBody>
                    <a:bodyPr/>
                    <a:lstStyle/>
                    <a:p>
                      <a:r>
                        <a:rPr lang="ru-RU" dirty="0" smtClean="0"/>
                        <a:t>НДФЛ, который платят ИП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Авансовый платеж за первое полугодие 2020 года, уменьшенный на авансовый платеж за I квартал 2020 года</a:t>
                      </a:r>
                    </a:p>
                  </a:txBody>
                  <a:tcPr/>
                </a:tc>
              </a:tr>
              <a:tr h="373743">
                <a:tc>
                  <a:txBody>
                    <a:bodyPr/>
                    <a:lstStyle/>
                    <a:p>
                      <a:r>
                        <a:rPr lang="ru-RU" dirty="0" smtClean="0"/>
                        <a:t>Торговый сбор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Сбор за II квартал 2020 года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561144">
                <a:tc>
                  <a:txBody>
                    <a:bodyPr/>
                    <a:lstStyle/>
                    <a:p>
                      <a:r>
                        <a:rPr lang="ru-RU" dirty="0" smtClean="0"/>
                        <a:t>ПСН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 расчете налога, подлежащего уплате в 2020 году, не учитываются календарные дни действия патента, которые приходятся на апрель, май, июнь 2020 года.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1926" y="501071"/>
            <a:ext cx="7337901" cy="91170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Какие обязательные платежи можно не перечислять</a:t>
            </a:r>
            <a:r>
              <a:rPr lang="ru-RU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899592" y="1412776"/>
            <a:ext cx="7638950" cy="11796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2637" y="810423"/>
            <a:ext cx="7320689" cy="5625703"/>
          </a:xfrm>
        </p:spPr>
        <p:txBody>
          <a:bodyPr>
            <a:normAutofit/>
          </a:bodyPr>
          <a:lstStyle/>
          <a:p>
            <a:pPr algn="ctr"/>
            <a:endParaRPr lang="ru-RU" u="sng" dirty="0" smtClean="0"/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Кроме того, для упомянутых организаций и ИП установили нулевой тариф </a:t>
            </a:r>
            <a:r>
              <a:rPr lang="ru-RU" sz="1800" dirty="0" smtClean="0">
                <a:solidFill>
                  <a:srgbClr val="FF0000"/>
                </a:solidFill>
              </a:rPr>
              <a:t>страховых взносов в отношении выплат в пользу </a:t>
            </a:r>
            <a:r>
              <a:rPr lang="ru-RU" sz="1800" dirty="0" err="1" smtClean="0">
                <a:solidFill>
                  <a:srgbClr val="FF0000"/>
                </a:solidFill>
              </a:rPr>
              <a:t>физлиц</a:t>
            </a:r>
            <a:r>
              <a:rPr lang="ru-RU" sz="1800" dirty="0" smtClean="0">
                <a:solidFill>
                  <a:schemeClr val="tx1"/>
                </a:solidFill>
              </a:rPr>
              <a:t>, которые начислены за апрель, май, июнь включительно 2020 года. Он применяется к выплатам как в рамках предельной базы по взносам, так и свыше предельной базы</a:t>
            </a:r>
          </a:p>
          <a:p>
            <a:pPr algn="ctr"/>
            <a:endParaRPr lang="ru-RU" sz="1800" dirty="0" smtClean="0">
              <a:solidFill>
                <a:schemeClr val="tx1"/>
              </a:solidFill>
            </a:endParaRP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По </a:t>
            </a:r>
            <a:r>
              <a:rPr lang="ru-RU" sz="1800" dirty="0" smtClean="0">
                <a:solidFill>
                  <a:srgbClr val="FF0000"/>
                </a:solidFill>
              </a:rPr>
              <a:t>фиксированным пенсионным взносам </a:t>
            </a:r>
            <a:r>
              <a:rPr lang="ru-RU" sz="1800" dirty="0" smtClean="0">
                <a:solidFill>
                  <a:schemeClr val="tx1"/>
                </a:solidFill>
              </a:rPr>
              <a:t>для предпринимателей из пострадавших отраслей на 2020 год установили пониженный размер - 20 318 руб. вместо 32 448 руб. Разница составляет 12 130 руб. Именно о таком размере вычета по взносам для этих предпринимателей говорил президент.</a:t>
            </a:r>
          </a:p>
          <a:p>
            <a:pPr algn="ctr"/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330249"/>
            <a:ext cx="7426477" cy="86650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Какие обязательные платежи можно не перечислять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55576" y="1268760"/>
            <a:ext cx="763905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9282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19" y="1052736"/>
            <a:ext cx="8107903" cy="5616624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   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   Для освобождения от уплаты налогов налогоплательщику делать ничего не нужно. Налоговый орган самостоятельно обнулит все исчисленные в представленных декларациях суммы, и в вашем состоянии расчетов с бюджетом данные отражаться не будут. </a:t>
            </a:r>
          </a:p>
          <a:p>
            <a:pPr algn="just"/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   Если льгота на вас распространяется, не забудьте про НДС, налог на игорный бизнес и НДФЛ за сотрудников: эти налоги нужно уплатить в общем порядке.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   Проверить возможность получения меры поддержки в виде освобождения от исполнения обязанности по уплате налогов, авансовых платежей по налогам, сборам и страховым взносам поможет специальный сервис :</a:t>
            </a:r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                    </a:t>
            </a:r>
            <a:r>
              <a:rPr lang="ru-RU" sz="1800" dirty="0" smtClean="0">
                <a:solidFill>
                  <a:srgbClr val="00B050"/>
                </a:solidFill>
              </a:rPr>
              <a:t>Новая мера поддержки бизнеса!</a:t>
            </a:r>
          </a:p>
          <a:p>
            <a:pPr algn="ctr"/>
            <a:r>
              <a:rPr lang="ru-RU" sz="1800" dirty="0" smtClean="0">
                <a:solidFill>
                  <a:srgbClr val="00B050"/>
                </a:solidFill>
              </a:rPr>
              <a:t>Освобождение от налогов и взносов за II квартал 2020 года</a:t>
            </a:r>
          </a:p>
          <a:p>
            <a:pPr algn="just"/>
            <a:endParaRPr lang="ru-RU" sz="1800" dirty="0" smtClean="0">
              <a:solidFill>
                <a:schemeClr val="tx1"/>
              </a:solidFill>
            </a:endParaRPr>
          </a:p>
          <a:p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337901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Что нужно для освобождения от уплаты налогов за 2 квартал 2020 года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52736"/>
            <a:ext cx="7639050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2207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7600</TotalTime>
  <Words>596</Words>
  <Application>Microsoft Office PowerPoint</Application>
  <PresentationFormat>Экран (4:3)</PresentationFormat>
  <Paragraphs>75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9_Present_FNS2012_A4</vt:lpstr>
      <vt:lpstr>Слайд 1</vt:lpstr>
      <vt:lpstr>Слайд 2</vt:lpstr>
      <vt:lpstr>Слайд 3</vt:lpstr>
      <vt:lpstr>       Какие обязательные платежи можно не перечислять  </vt:lpstr>
      <vt:lpstr>      Какие обязательные платежи можно не перечислять </vt:lpstr>
      <vt:lpstr> Какие обязательные платежи можно не перечислять</vt:lpstr>
      <vt:lpstr>Что нужно для освобождения от уплаты налогов за 2 квартал 2020 года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 налогового консультирования</dc:title>
  <dc:creator>Коньков Андрей Юрьевич</dc:creator>
  <cp:lastModifiedBy>1838-00-012</cp:lastModifiedBy>
  <cp:revision>426</cp:revision>
  <cp:lastPrinted>2020-06-02T11:04:05Z</cp:lastPrinted>
  <dcterms:created xsi:type="dcterms:W3CDTF">2015-03-27T13:19:33Z</dcterms:created>
  <dcterms:modified xsi:type="dcterms:W3CDTF">2020-06-23T07:55:13Z</dcterms:modified>
</cp:coreProperties>
</file>